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5E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ADB56-89C5-4FBD-B835-E3D5D67B5AA6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F1065-D601-4238-875F-F388B5A54E3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152400" y="6047"/>
            <a:ext cx="9448800" cy="1441597"/>
            <a:chOff x="-152400" y="6047"/>
            <a:chExt cx="9448800" cy="1441597"/>
          </a:xfrm>
        </p:grpSpPr>
        <p:pic>
          <p:nvPicPr>
            <p:cNvPr id="8" name="Picture 7" descr="EUUS header base2 copy.png"/>
            <p:cNvPicPr>
              <a:picLocks noChangeAspect="1"/>
            </p:cNvPicPr>
            <p:nvPr/>
          </p:nvPicPr>
          <p:blipFill>
            <a:blip r:embed="rId2" cstate="print"/>
            <a:srcRect l="357" t="454" r="357"/>
            <a:stretch>
              <a:fillRect/>
            </a:stretch>
          </p:blipFill>
          <p:spPr>
            <a:xfrm>
              <a:off x="-3232" y="6047"/>
              <a:ext cx="9144000" cy="144159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828800" y="381000"/>
              <a:ext cx="71506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Transatlantic Workshop on Electric Vehicles and Grid Connectivity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589690" y="870780"/>
              <a:ext cx="7706710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3000000" algn="t" rotWithShape="0">
                <a:prstClr val="black">
                  <a:alpha val="6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-152400" y="870780"/>
              <a:ext cx="634300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3000000" algn="t" rotWithShape="0">
                <a:prstClr val="black">
                  <a:alpha val="6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FFE2-C640-493D-B06B-7C864600BEF0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E1CC-A5BD-458D-8E73-AFFEF46E827C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990600" y="6400800"/>
            <a:ext cx="8153400" cy="4572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  <a:shade val="30000"/>
                  <a:satMod val="115000"/>
                  <a:alpha val="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96E8CC-FFFE-4F17-9147-2AF82ED1F3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676400" y="6429984"/>
            <a:ext cx="5811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dirty="0" smtClean="0">
                <a:solidFill>
                  <a:schemeClr val="tx1"/>
                </a:solidFill>
                <a:latin typeface="+mn-lt"/>
              </a:rPr>
              <a:t>Transatlantic Workshop on Electric Vehicles and Grid Connectivity, Brussels, 17 November, 2010</a:t>
            </a:r>
            <a:endParaRPr lang="en-US" sz="11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7" name="Picture 6" descr="US-EU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2400" y="5953328"/>
            <a:ext cx="762000" cy="75059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8200" y="6402424"/>
            <a:ext cx="83058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97BE-DCEB-46FC-A2D0-5F3FBCD6AB0B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4901-B03F-4A50-AA77-E6D314F99CB6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990600" y="6400800"/>
            <a:ext cx="8153400" cy="4572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  <a:shade val="30000"/>
                  <a:satMod val="115000"/>
                  <a:alpha val="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96E8CC-FFFE-4F17-9147-2AF82ED1F3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676400" y="6429984"/>
            <a:ext cx="5811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dirty="0" smtClean="0">
                <a:solidFill>
                  <a:schemeClr val="tx1"/>
                </a:solidFill>
                <a:latin typeface="+mn-lt"/>
              </a:rPr>
              <a:t>Transatlantic Workshop on Electric Vehicles and Grid Connectivity, Brussels, 17 November, 2010</a:t>
            </a:r>
            <a:endParaRPr lang="en-US" sz="11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9" name="Picture 8" descr="US-EU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2400" y="5953328"/>
            <a:ext cx="762000" cy="75059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8200" y="6402424"/>
            <a:ext cx="83058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8508-3E28-4491-85B8-30588DF7ACD2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C14-9400-4719-86B1-5E79FC517821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8656-204D-4260-8F98-54DC6CC7DE42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http://t2.gstatic.com/images?q=tbn:bdSmhrVHQ8482M:http://cxnepa.energy.gov/New_DOE_Logo_Color_Hi-Res_042808.jpg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ubtitle 25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smtClean="0"/>
              <a:t>Major vehicle/infrastructure demonstration programs and the potential for sharing information</a:t>
            </a:r>
            <a:endParaRPr lang="en-US" i="1" dirty="0"/>
          </a:p>
        </p:txBody>
      </p:sp>
      <p:sp>
        <p:nvSpPr>
          <p:cNvPr id="27" name="Title 26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819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Session D: </a:t>
            </a:r>
            <a:br>
              <a:rPr lang="en-US" dirty="0" smtClean="0"/>
            </a:br>
            <a:r>
              <a:rPr lang="en-US" dirty="0" smtClean="0"/>
              <a:t> Effective Policies for Vehicle Demonstration &amp; Deployment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0" dirty="0" smtClean="0"/>
              <a:t>Moderator: </a:t>
            </a:r>
            <a:r>
              <a:rPr lang="it-IT" sz="1800" b="0" dirty="0" smtClean="0"/>
              <a:t>Hugues Van-Honacker (EC DG-MOVE) </a:t>
            </a:r>
            <a:br>
              <a:rPr lang="it-IT" sz="1800" b="0" dirty="0" smtClean="0"/>
            </a:br>
            <a:r>
              <a:rPr lang="it-IT" sz="1800" b="0" dirty="0" smtClean="0"/>
              <a:t>Rapporteur: Keith Hardy (ANL/DOE)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101" name="Picture 5" descr="Logo_be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2129" y="6203632"/>
            <a:ext cx="1224871" cy="365760"/>
          </a:xfrm>
          <a:prstGeom prst="rect">
            <a:avLst/>
          </a:prstGeom>
          <a:noFill/>
        </p:spPr>
      </p:pic>
      <p:pic>
        <p:nvPicPr>
          <p:cNvPr id="4100" name="Picture 4" descr="europe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1320" y="6203632"/>
            <a:ext cx="640080" cy="365760"/>
          </a:xfrm>
          <a:prstGeom prst="rect">
            <a:avLst/>
          </a:prstGeom>
          <a:noFill/>
        </p:spPr>
      </p:pic>
      <p:pic>
        <p:nvPicPr>
          <p:cNvPr id="4099" name="Picture 3" descr="Afficher l'image en taille réelle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843931" y="6203632"/>
            <a:ext cx="1456138" cy="365760"/>
          </a:xfrm>
          <a:prstGeom prst="rect">
            <a:avLst/>
          </a:prstGeom>
          <a:noFill/>
        </p:spPr>
      </p:pic>
      <p:pic>
        <p:nvPicPr>
          <p:cNvPr id="4098" name="Picture 2" descr="RKN4F_engRGB (2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6067425"/>
            <a:ext cx="1000125" cy="638175"/>
          </a:xfrm>
          <a:prstGeom prst="rect">
            <a:avLst/>
          </a:prstGeom>
          <a:noFill/>
        </p:spPr>
      </p:pic>
      <p:pic>
        <p:nvPicPr>
          <p:cNvPr id="4097" name="Picture 1" descr="Logo_algemeen_horztl_rg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6203632"/>
            <a:ext cx="689317" cy="36576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i="1" u="sng" dirty="0" smtClean="0"/>
              <a:t>Presentations</a:t>
            </a:r>
            <a:endParaRPr lang="en-US" sz="24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b="1" dirty="0" smtClean="0"/>
              <a:t>Dr. Christine </a:t>
            </a:r>
            <a:r>
              <a:rPr lang="en-US" sz="2400" b="1" dirty="0" err="1" smtClean="0"/>
              <a:t>Schwaegerl</a:t>
            </a:r>
            <a:r>
              <a:rPr lang="en-US" sz="2400" b="1" dirty="0" smtClean="0"/>
              <a:t> (Siemens)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Green </a:t>
            </a:r>
            <a:r>
              <a:rPr lang="en-US" sz="2400" i="1" dirty="0" err="1" smtClean="0">
                <a:solidFill>
                  <a:schemeClr val="accent1">
                    <a:lumMod val="75000"/>
                  </a:schemeClr>
                </a:solidFill>
              </a:rPr>
              <a:t>eMotion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 project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b="1" dirty="0" smtClean="0"/>
              <a:t>Keith Hardy (ANL/DOE)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US Vehicle/Infrastructure Learning Demonstration Program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b="1" dirty="0" smtClean="0"/>
              <a:t>Christina </a:t>
            </a:r>
            <a:r>
              <a:rPr lang="en-US" sz="2400" b="1" dirty="0" err="1" smtClean="0"/>
              <a:t>Tenkhoff</a:t>
            </a:r>
            <a:r>
              <a:rPr lang="en-US" sz="2400" b="1" dirty="0" smtClean="0"/>
              <a:t> (NOW)</a:t>
            </a:r>
            <a:br>
              <a:rPr lang="en-US" sz="2400" b="1" dirty="0" smtClean="0"/>
            </a:b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German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 demonstrations project results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b="1" dirty="0" smtClean="0"/>
              <a:t>Carlo Mol (VITO)</a:t>
            </a:r>
            <a:br>
              <a:rPr lang="en-US" sz="2400" b="1" dirty="0" smtClean="0"/>
            </a:b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Demonstration activities in Belgium</a:t>
            </a:r>
            <a:endParaRPr lang="en-US" sz="2400" dirty="0" smtClean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i="1" u="sng" dirty="0" smtClean="0"/>
              <a:t>Panel discussion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and Policy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What are the programmatic objectives of the major national and international vehicle and infrastructure demonstration projects?</a:t>
            </a:r>
          </a:p>
          <a:p>
            <a:r>
              <a:rPr lang="en-US" i="1" dirty="0" smtClean="0"/>
              <a:t>Are there opportunities to share best practices?</a:t>
            </a:r>
          </a:p>
          <a:p>
            <a:r>
              <a:rPr lang="en-US" i="1" dirty="0" smtClean="0"/>
              <a:t>Can we exchange information or share data between the EU and US demonstration programs?</a:t>
            </a:r>
          </a:p>
          <a:p>
            <a:r>
              <a:rPr lang="en-US" i="1" dirty="0" smtClean="0"/>
              <a:t>As our programs prepare for launch, what assumptions are being made regarding the demand or need for public versus residential charging? </a:t>
            </a:r>
            <a:endParaRPr lang="en-US" i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96</Words>
  <Application>Microsoft Office PowerPoint</Application>
  <PresentationFormat>Diavoorstelling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 Theme</vt:lpstr>
      <vt:lpstr>Session D:   Effective Policies for Vehicle Demonstration &amp; Deployment    Moderator: Hugues Van-Honacker (EC DG-MOVE)  Rapporteur: Keith Hardy (ANL/DOE) </vt:lpstr>
      <vt:lpstr>Agenda</vt:lpstr>
      <vt:lpstr>Vision and Policy Questions</vt:lpstr>
    </vt:vector>
  </TitlesOfParts>
  <Company>Argonne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B:  Industrial Policy in Support of Electromobility</dc:title>
  <dc:creator>Keith Hardy</dc:creator>
  <cp:lastModifiedBy>Unknown</cp:lastModifiedBy>
  <cp:revision>32</cp:revision>
  <dcterms:created xsi:type="dcterms:W3CDTF">2010-11-13T21:41:34Z</dcterms:created>
  <dcterms:modified xsi:type="dcterms:W3CDTF">2010-11-16T08:13:40Z</dcterms:modified>
</cp:coreProperties>
</file>